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58" r:id="rId4"/>
    <p:sldId id="256" r:id="rId5"/>
    <p:sldId id="261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09EE8-9A39-46A8-B82F-3890FC5C65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B6E72-9F82-4548-9259-54F71E5A75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23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6323-5D0E-45BD-8825-BABA2853CF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7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6323-5D0E-45BD-8825-BABA2853CF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6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3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70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642" y="228400"/>
            <a:ext cx="2822341" cy="60123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0753" y="918838"/>
            <a:ext cx="1180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00753" y="6152477"/>
            <a:ext cx="1180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043289" y="6257173"/>
            <a:ext cx="569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Newcastle.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the world.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3" y="6232904"/>
            <a:ext cx="842536" cy="625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372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C25B03C-2856-4A54-9D6C-4A0FB456ED70}" type="datetimeFigureOut">
              <a:rPr lang="en-GB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26/03/2019</a:t>
            </a:fld>
            <a:endParaRPr lang="en-GB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8BDABC9-D1D9-41BC-A240-1B8AE6D66B0E}" type="slidenum">
              <a:rPr lang="en-GB" sz="90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 sz="9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1439"/>
            <a:ext cx="53848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1439"/>
            <a:ext cx="53848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CBF1F-29AF-420E-BBD9-6E8A3EB2E735}" type="datetimeFigureOut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3/26/2019</a:t>
            </a:fld>
            <a:endParaRPr lang="en-GB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34A86-14E4-4275-83F4-C2D978B35FA7}" type="slidenum">
              <a:rPr lang="en-GB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3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5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94" y="-1"/>
            <a:ext cx="2941807" cy="1388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1" y="6083422"/>
            <a:ext cx="1477157" cy="5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5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91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2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7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5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62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95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4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03AE-F53B-418E-A327-FF4B6330088C}" type="datetimeFigureOut">
              <a:rPr lang="en-GB" smtClean="0"/>
              <a:t>26/03/2019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AD91-6A86-4488-8C6C-1A5BCE9FC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2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A8A8"/>
            </a:gs>
            <a:gs pos="45000">
              <a:schemeClr val="bg1">
                <a:alpha val="72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Our Ageing 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Professor Louise Robinson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E634-B21C-4B56-A2B9-1E81D1F9C0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A4E5-388D-4710-9797-D0392BDBB2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3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382" y="2830604"/>
            <a:ext cx="6471040" cy="2184413"/>
          </a:xfrm>
        </p:spPr>
        <p:txBody>
          <a:bodyPr>
            <a:normAutofit/>
          </a:bodyPr>
          <a:lstStyle/>
          <a:p>
            <a:r>
              <a:rPr lang="en-GB" sz="2250" b="1" dirty="0"/>
              <a:t>Professor Phil Taylor</a:t>
            </a:r>
          </a:p>
          <a:p>
            <a:r>
              <a:rPr lang="en-GB" dirty="0" smtClean="0"/>
              <a:t>Director, EPSRC National Centre for Energy Systems Integration</a:t>
            </a:r>
          </a:p>
          <a:p>
            <a:r>
              <a:rPr lang="en-GB" dirty="0" smtClean="0"/>
              <a:t>Supergen Energy Networks Hub Lead</a:t>
            </a:r>
          </a:p>
          <a:p>
            <a:r>
              <a:rPr lang="en-GB" dirty="0" smtClean="0"/>
              <a:t>Siemens </a:t>
            </a:r>
            <a:r>
              <a:rPr lang="en-GB" dirty="0"/>
              <a:t>Professor of Energy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66" y="132236"/>
            <a:ext cx="1905626" cy="625859"/>
          </a:xfrm>
          <a:prstGeom prst="rect">
            <a:avLst/>
          </a:prstGeom>
          <a:noFill/>
        </p:spPr>
      </p:pic>
      <p:pic>
        <p:nvPicPr>
          <p:cNvPr id="9" name="Picture 8" descr="http://www.ncl.ac.uk/media/wwwnclacuk/postgraduate/news/images/ncl-top-20-complete-uni-guide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23" y="3922811"/>
            <a:ext cx="5609777" cy="29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7865" y="216605"/>
            <a:ext cx="3205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From</a:t>
            </a:r>
            <a:r>
              <a:rPr lang="en-GB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Newcastle. For the world.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39" y="132235"/>
            <a:ext cx="473927" cy="468822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2197945" y="1630992"/>
            <a:ext cx="81858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Energy Opportunities and Challenges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7234" y="192990"/>
            <a:ext cx="7886700" cy="64673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EPSRC National Centre for Energy Systems Integration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78653" y="2005298"/>
            <a:ext cx="8910766" cy="8871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GB" sz="1350" dirty="0">
                <a:solidFill>
                  <a:srgbClr val="00947E"/>
                </a:solidFill>
                <a:latin typeface="Calibri" panose="020F0502020204030204"/>
              </a:rPr>
              <a:t>£20M multi-disciplinary research centre investigating the Whole Energy System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GB" sz="1350" dirty="0">
                <a:solidFill>
                  <a:srgbClr val="00947E"/>
                </a:solidFill>
                <a:latin typeface="Calibri" panose="020F0502020204030204"/>
              </a:rPr>
              <a:t>Multi-vector energy systems analysis utilising Big Data and Supercomputer techniques and technology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GB" sz="1350" dirty="0">
                <a:solidFill>
                  <a:srgbClr val="00947E"/>
                </a:solidFill>
                <a:latin typeface="Calibri" panose="020F0502020204030204"/>
              </a:rPr>
              <a:t>Funded by EPSRC, a consortium of 5 research intensive universities, Siemens and other industry partners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64954" y="2891599"/>
            <a:ext cx="4109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68003F"/>
                </a:solidFill>
                <a:latin typeface="Calibri" panose="020F0502020204030204"/>
              </a:rPr>
              <a:t>Some of our strategic industrial and governmental partners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6100" y="5000120"/>
            <a:ext cx="6031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68003F"/>
                </a:solidFill>
                <a:latin typeface="Calibri" panose="020F0502020204030204"/>
              </a:rPr>
              <a:t>Some of our living labs and demonstrator facilities for research and validation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06" y="1091661"/>
            <a:ext cx="6474386" cy="43470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68490" y="5432828"/>
            <a:ext cx="9129189" cy="1232870"/>
            <a:chOff x="144292" y="5313173"/>
            <a:chExt cx="12172252" cy="164382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203" y="5313173"/>
              <a:ext cx="1851790" cy="10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5" name="Picture 2" descr="Image result for findhorn foundation aerial vie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022" y="5313173"/>
              <a:ext cx="1547514" cy="100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mage result for newcastle university smart grid la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565" y="5313173"/>
              <a:ext cx="1344000" cy="100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352963" y="6322463"/>
              <a:ext cx="161680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Findhorn Community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292" y="6334642"/>
              <a:ext cx="191452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Newcastle helix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29992" y="6351090"/>
              <a:ext cx="191452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Siemens Smartgrid Lab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37594" y="5313173"/>
              <a:ext cx="1722575" cy="100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7" name="Rectangle 36"/>
            <p:cNvSpPr/>
            <p:nvPr/>
          </p:nvSpPr>
          <p:spPr>
            <a:xfrm>
              <a:off x="6069971" y="6360098"/>
              <a:ext cx="191452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Thames Valley Vision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59040" y="6279891"/>
              <a:ext cx="231528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Integrel – Utility Scale Gas and Electricity Distribution Laboratory 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89115" y="5317594"/>
              <a:ext cx="1445057" cy="10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0402020" y="6311737"/>
              <a:ext cx="191452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900" dirty="0">
                  <a:solidFill>
                    <a:srgbClr val="68003F"/>
                  </a:solidFill>
                  <a:latin typeface="Calibri" panose="020F0502020204030204"/>
                </a:rPr>
                <a:t>Cockle Park Farm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89115" y="5313173"/>
              <a:ext cx="1445057" cy="100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720" y="5432133"/>
            <a:ext cx="1095062" cy="75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" name="Rectangle 50"/>
          <p:cNvSpPr/>
          <p:nvPr/>
        </p:nvSpPr>
        <p:spPr>
          <a:xfrm>
            <a:off x="1678653" y="2940337"/>
            <a:ext cx="4714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68003F"/>
                </a:solidFill>
                <a:latin typeface="Calibri" panose="020F0502020204030204"/>
              </a:rPr>
              <a:t>Address current limitations: </a:t>
            </a:r>
          </a:p>
          <a:p>
            <a:pPr defTabSz="685800">
              <a:defRPr/>
            </a:pPr>
            <a:r>
              <a:rPr lang="en-GB" sz="1200" dirty="0">
                <a:solidFill>
                  <a:srgbClr val="003F72"/>
                </a:solidFill>
                <a:latin typeface="Calibri" panose="020F0502020204030204"/>
              </a:rPr>
              <a:t>Uncertainty, Calibration, Behavioural dynamics, Spatial and Temporal variations,  Representing interdependencies</a:t>
            </a:r>
            <a:endParaRPr lang="en-GB" sz="225" dirty="0">
              <a:solidFill>
                <a:srgbClr val="003F72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GB" sz="1200" b="1" dirty="0">
                <a:solidFill>
                  <a:srgbClr val="68003F"/>
                </a:solidFill>
                <a:latin typeface="Calibri" panose="020F0502020204030204"/>
              </a:rPr>
              <a:t>Addressed by: </a:t>
            </a:r>
          </a:p>
          <a:p>
            <a:pPr defTabSz="685800">
              <a:defRPr/>
            </a:pPr>
            <a:r>
              <a:rPr lang="en-GB" sz="1200" b="1" dirty="0">
                <a:solidFill>
                  <a:srgbClr val="003F72"/>
                </a:solidFill>
                <a:latin typeface="Calibri" panose="020F0502020204030204"/>
              </a:rPr>
              <a:t>Co-evolutionary approach to supply and demand</a:t>
            </a:r>
            <a:r>
              <a:rPr lang="en-GB" sz="1200" dirty="0">
                <a:solidFill>
                  <a:srgbClr val="003F72"/>
                </a:solidFill>
                <a:latin typeface="Calibri" panose="020F0502020204030204"/>
              </a:rPr>
              <a:t>, Stochastic Programming, Agents, System of Systems, Fine Grain Data, Quantitative and Qualitative, Expert Judgement, </a:t>
            </a:r>
            <a:r>
              <a:rPr lang="en-GB" sz="1200" b="1" dirty="0">
                <a:solidFill>
                  <a:srgbClr val="003F72"/>
                </a:solidFill>
                <a:latin typeface="Calibri" panose="020F0502020204030204"/>
              </a:rPr>
              <a:t>Multi-Disciplinarity, </a:t>
            </a:r>
            <a:r>
              <a:rPr lang="en-GB" sz="1200" dirty="0">
                <a:solidFill>
                  <a:srgbClr val="003F72"/>
                </a:solidFill>
                <a:latin typeface="Calibri" panose="020F0502020204030204"/>
              </a:rPr>
              <a:t>soft linking between models, High Performance Computing Framework,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07922"/>
            <a:ext cx="2266951" cy="10700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3529" y="3208948"/>
            <a:ext cx="1039243" cy="35280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714510" y="3145515"/>
            <a:ext cx="1799286" cy="1593903"/>
            <a:chOff x="7233291" y="2602497"/>
            <a:chExt cx="4087141" cy="30580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/>
            <a:srcRect l="71688" t="69703" r="-1165" b="-2002"/>
            <a:stretch/>
          </p:blipFill>
          <p:spPr>
            <a:xfrm>
              <a:off x="7233291" y="2602497"/>
              <a:ext cx="4087141" cy="189501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34809" y="4497516"/>
              <a:ext cx="3884104" cy="116303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313393" y="3857670"/>
            <a:ext cx="2356424" cy="764268"/>
            <a:chOff x="5489235" y="1569434"/>
            <a:chExt cx="4779283" cy="1467482"/>
          </a:xfrm>
        </p:grpSpPr>
        <p:grpSp>
          <p:nvGrpSpPr>
            <p:cNvPr id="43" name="Group 42"/>
            <p:cNvGrpSpPr/>
            <p:nvPr/>
          </p:nvGrpSpPr>
          <p:grpSpPr>
            <a:xfrm>
              <a:off x="5489235" y="1569434"/>
              <a:ext cx="2726436" cy="1467482"/>
              <a:chOff x="8697889" y="1865189"/>
              <a:chExt cx="2966881" cy="1653648"/>
            </a:xfrm>
          </p:grpSpPr>
          <p:pic>
            <p:nvPicPr>
              <p:cNvPr id="47" name="Picture 22" descr="Image result for scottish government logo 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6819" y="1865189"/>
                <a:ext cx="88529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4" descr="Image result for BEIS logo 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7889" y="1869396"/>
                <a:ext cx="14795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6" descr="Image result for DfT logo 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1514" y="2726837"/>
                <a:ext cx="12375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8" descr="Image result for ofgem logo 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159" y="2862172"/>
                <a:ext cx="1410611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2" descr="Image result for energy systems catapult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98" b="31918"/>
            <a:stretch/>
          </p:blipFill>
          <p:spPr bwMode="auto">
            <a:xfrm>
              <a:off x="8468518" y="1612576"/>
              <a:ext cx="1800000" cy="64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468518" y="2490525"/>
              <a:ext cx="1800000" cy="36545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1" y="3615303"/>
            <a:ext cx="1006767" cy="2194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9" y="3126134"/>
            <a:ext cx="617767" cy="3833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53" y="3582328"/>
            <a:ext cx="994775" cy="2111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68" y="3260514"/>
            <a:ext cx="649042" cy="1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Energy Challenges and Opportunities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 billion in the world no access to electricity, 47% World’s Population live in rural villages, 80% Worlds population in cities by 2050 ?</a:t>
            </a:r>
          </a:p>
          <a:p>
            <a:r>
              <a:rPr lang="en-GB" dirty="0" smtClean="0"/>
              <a:t>Space</a:t>
            </a:r>
          </a:p>
          <a:p>
            <a:r>
              <a:rPr lang="en-GB" dirty="0" smtClean="0"/>
              <a:t>Natural Resources</a:t>
            </a:r>
          </a:p>
          <a:p>
            <a:r>
              <a:rPr lang="en-GB" dirty="0" smtClean="0"/>
              <a:t>Weak Infrastructure</a:t>
            </a:r>
          </a:p>
          <a:p>
            <a:r>
              <a:rPr lang="en-GB" dirty="0" smtClean="0"/>
              <a:t>Interaction with Urban Areas</a:t>
            </a:r>
          </a:p>
          <a:p>
            <a:r>
              <a:rPr lang="en-GB" dirty="0" smtClean="0"/>
              <a:t>Devolution</a:t>
            </a:r>
          </a:p>
        </p:txBody>
      </p:sp>
    </p:spTree>
    <p:extLst>
      <p:ext uri="{BB962C8B-B14F-4D97-AF65-F5344CB8AC3E}">
        <p14:creationId xmlns:p14="http://schemas.microsoft.com/office/powerpoint/2010/main" val="298869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Energy Challenges and Opportunities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Energy Underpinning Rural Enterprise</a:t>
            </a:r>
          </a:p>
          <a:p>
            <a:r>
              <a:rPr lang="en-GB" dirty="0" smtClean="0"/>
              <a:t>Low Carbon Opportunities versus Fossil Fuels</a:t>
            </a:r>
          </a:p>
          <a:p>
            <a:r>
              <a:rPr lang="en-GB" dirty="0" smtClean="0"/>
              <a:t>Protect Natural Environment</a:t>
            </a:r>
          </a:p>
          <a:p>
            <a:r>
              <a:rPr lang="en-GB" dirty="0" smtClean="0"/>
              <a:t>Internet Access</a:t>
            </a:r>
          </a:p>
          <a:p>
            <a:r>
              <a:rPr lang="en-GB" dirty="0" smtClean="0"/>
              <a:t>Smart Grids, Data, Cloud, Storage</a:t>
            </a:r>
          </a:p>
          <a:p>
            <a:r>
              <a:rPr lang="en-GB" dirty="0" smtClean="0"/>
              <a:t>Off Grid Solutions – Grid Extensions often take 10 years plus</a:t>
            </a:r>
          </a:p>
          <a:p>
            <a:r>
              <a:rPr lang="en-GB" dirty="0" smtClean="0"/>
              <a:t>Community Owned Energy Systems – Skills</a:t>
            </a:r>
          </a:p>
          <a:p>
            <a:r>
              <a:rPr lang="en-GB" dirty="0" smtClean="0"/>
              <a:t>Low Carbon Vehicles Mobility meets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3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9442" y="325797"/>
            <a:ext cx="9117050" cy="915035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a typeface="Formata Medium" charset="0"/>
                <a:cs typeface="Formata Medium" charset="0"/>
              </a:rPr>
              <a:t>Cockle Park Farm</a:t>
            </a:r>
            <a:endParaRPr lang="en-GB" sz="4800" b="1" dirty="0">
              <a:ea typeface="Formata Medium" charset="0"/>
              <a:cs typeface="Formata Medium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519" y="1510708"/>
            <a:ext cx="10064499" cy="31618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00" dirty="0"/>
              <a:t>Cockle Park Farm is a working 307 hectare mixed farm situated near Morpeth. The farm is owned and operated by Newcastle </a:t>
            </a:r>
            <a:r>
              <a:rPr lang="en-GB" sz="1600" dirty="0" smtClean="0"/>
              <a:t>University</a:t>
            </a:r>
          </a:p>
          <a:p>
            <a:pPr>
              <a:lnSpc>
                <a:spcPct val="120000"/>
              </a:lnSpc>
            </a:pPr>
            <a:r>
              <a:rPr lang="en-GB" sz="1600" dirty="0" smtClean="0"/>
              <a:t>it </a:t>
            </a:r>
            <a:r>
              <a:rPr lang="en-GB" sz="1600" dirty="0"/>
              <a:t>provides a living laboratory for us to trial innovative </a:t>
            </a:r>
            <a:r>
              <a:rPr lang="en-GB" sz="1600" dirty="0" smtClean="0"/>
              <a:t> rural technologies and experiment on the system</a:t>
            </a:r>
          </a:p>
          <a:p>
            <a:pPr>
              <a:lnSpc>
                <a:spcPct val="120000"/>
              </a:lnSpc>
            </a:pPr>
            <a:r>
              <a:rPr lang="en-GB" sz="1600" dirty="0" smtClean="0"/>
              <a:t>Combined farm waste fuelled AD with CHP system installed and operational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09" y="3052862"/>
            <a:ext cx="7664910" cy="3239425"/>
          </a:xfrm>
          <a:prstGeom prst="rect">
            <a:avLst/>
          </a:prstGeom>
        </p:spPr>
      </p:pic>
      <p:pic>
        <p:nvPicPr>
          <p:cNvPr id="7" name="Picture 2" descr="We have fantastic facilities for the farming of beef and dairy cows at Cockle Park Far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46" y="3796112"/>
            <a:ext cx="2965143" cy="17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489" y="1965724"/>
            <a:ext cx="1943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7044841\AppData\Local\Temp\msohtmlclip1\02\clip_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5" y="860107"/>
            <a:ext cx="4798377" cy="5997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8034"/>
            <a:ext cx="10515600" cy="1325563"/>
          </a:xfrm>
        </p:spPr>
        <p:txBody>
          <a:bodyPr/>
          <a:lstStyle/>
          <a:p>
            <a:r>
              <a:rPr lang="en-GB" dirty="0" smtClean="0"/>
              <a:t>Grid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53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Cockle Park Farm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3452440"/>
            <a:ext cx="6250998" cy="3270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723"/>
            <a:ext cx="5874327" cy="35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337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Formata Medium</vt:lpstr>
      <vt:lpstr>Times New Roman</vt:lpstr>
      <vt:lpstr>Office Theme</vt:lpstr>
      <vt:lpstr>1_Office Theme</vt:lpstr>
      <vt:lpstr>PowerPoint Presentation</vt:lpstr>
      <vt:lpstr>EPSRC National Centre for Energy Systems Integration </vt:lpstr>
      <vt:lpstr>Rural Energy Challenges and Opportunities</vt:lpstr>
      <vt:lpstr>Rural Energy Challenges and Opportunities</vt:lpstr>
      <vt:lpstr>Cockle Park Farm</vt:lpstr>
      <vt:lpstr>Grid Connection</vt:lpstr>
      <vt:lpstr>Cockle Park Farm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Energy Challenges and Opportunities</dc:title>
  <dc:creator>Phil Taylor</dc:creator>
  <cp:lastModifiedBy>Phil Taylor</cp:lastModifiedBy>
  <cp:revision>8</cp:revision>
  <dcterms:created xsi:type="dcterms:W3CDTF">2019-03-26T11:51:22Z</dcterms:created>
  <dcterms:modified xsi:type="dcterms:W3CDTF">2019-03-26T18:01:50Z</dcterms:modified>
</cp:coreProperties>
</file>